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5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708" r:id="rId2"/>
    <p:sldMasterId id="2147483714" r:id="rId3"/>
    <p:sldMasterId id="2147483742" r:id="rId4"/>
    <p:sldMasterId id="2147483747" r:id="rId5"/>
    <p:sldMasterId id="2147483686" r:id="rId6"/>
    <p:sldMasterId id="2147483672" r:id="rId7"/>
    <p:sldMasterId id="2147483737" r:id="rId8"/>
  </p:sldMasterIdLst>
  <p:notesMasterIdLst>
    <p:notesMasterId r:id="rId14"/>
  </p:notesMasterIdLst>
  <p:sldIdLst>
    <p:sldId id="832" r:id="rId9"/>
    <p:sldId id="710" r:id="rId10"/>
    <p:sldId id="712" r:id="rId11"/>
    <p:sldId id="704" r:id="rId12"/>
    <p:sldId id="833" r:id="rId13"/>
  </p:sldIdLst>
  <p:sldSz cx="9144000" cy="6858000" type="screen4x3"/>
  <p:notesSz cx="7099300" cy="10234613"/>
  <p:embeddedFontLst>
    <p:embeddedFont>
      <p:font typeface="KoPub돋움체 Bold" panose="02020603020101020101" pitchFamily="18" charset="-127"/>
      <p:regular r:id="rId15"/>
    </p:embeddedFont>
    <p:embeddedFont>
      <p:font typeface="Rix모던고딕 B" panose="020B0600000101010101" charset="-127"/>
      <p:regular r:id="rId16"/>
    </p:embeddedFont>
    <p:embeddedFont>
      <p:font typeface="Rix헤드 B" panose="020B0600000101010101" charset="-127"/>
      <p:regular r:id="rId17"/>
    </p:embeddedFont>
    <p:embeddedFont>
      <p:font typeface="나눔바른고딕" panose="020B0603020101020101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휴먼둥근헤드라인" panose="02030504000101010101" pitchFamily="18" charset="-127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Wingdings 2" panose="05020102010507070707" pitchFamily="18" charset="2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SL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B5E3"/>
    <a:srgbClr val="0070C0"/>
    <a:srgbClr val="FFD659"/>
    <a:srgbClr val="405E90"/>
    <a:srgbClr val="FC6E04"/>
    <a:srgbClr val="669E40"/>
    <a:srgbClr val="B5D1EC"/>
    <a:srgbClr val="4282BD"/>
    <a:srgbClr val="5F943E"/>
    <a:srgbClr val="EC68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65091" autoAdjust="0"/>
  </p:normalViewPr>
  <p:slideViewPr>
    <p:cSldViewPr snapToGrid="0">
      <p:cViewPr varScale="1">
        <p:scale>
          <a:sx n="107" d="100"/>
          <a:sy n="107" d="100"/>
        </p:scale>
        <p:origin x="1518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3" d="100"/>
          <a:sy n="73" d="100"/>
        </p:scale>
        <p:origin x="400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5" y="2"/>
            <a:ext cx="3076363" cy="51350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9" y="2"/>
            <a:ext cx="3076363" cy="51350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26E19130-12AC-478B-91FC-70FCDE216DD0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277938"/>
            <a:ext cx="4610100" cy="3459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8"/>
            <a:ext cx="5679440" cy="4029881"/>
          </a:xfrm>
          <a:prstGeom prst="rect">
            <a:avLst/>
          </a:prstGeom>
        </p:spPr>
        <p:txBody>
          <a:bodyPr vert="horz" lIns="94787" tIns="47393" rIns="94787" bIns="47393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5" y="9721110"/>
            <a:ext cx="3076363" cy="513505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9" y="9721110"/>
            <a:ext cx="3076363" cy="513505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D85E968B-75A3-4A23-BD0D-0F481D904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10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65225" y="1241425"/>
            <a:ext cx="44672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이번 </a:t>
            </a:r>
            <a:r>
              <a:rPr lang="en-US" altLang="ko-KR" dirty="0"/>
              <a:t>ADD </a:t>
            </a:r>
            <a:r>
              <a:rPr lang="ko-KR" altLang="en-US" dirty="0"/>
              <a:t>공개채용에 지원한 박영현입니다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제가 응시한 모집분야의 직무수행 내용은 </a:t>
            </a:r>
            <a:r>
              <a:rPr lang="en-US" altLang="ko-KR" dirty="0"/>
              <a:t>“</a:t>
            </a:r>
            <a:r>
              <a:rPr lang="ko-KR" altLang="en-US" dirty="0"/>
              <a:t>물체인식 기술</a:t>
            </a:r>
            <a:r>
              <a:rPr lang="en-US" altLang="ko-KR" dirty="0"/>
              <a:t>”, “</a:t>
            </a:r>
            <a:r>
              <a:rPr lang="ko-KR" altLang="en-US" dirty="0"/>
              <a:t>학습 데이터베이스 구축“</a:t>
            </a:r>
            <a:r>
              <a:rPr lang="en-US" altLang="ko-KR" dirty="0"/>
              <a:t>, “</a:t>
            </a:r>
            <a:r>
              <a:rPr lang="ko-KR" altLang="en-US" dirty="0" err="1"/>
              <a:t>온디바이스</a:t>
            </a:r>
            <a:r>
              <a:rPr lang="ko-KR" altLang="en-US" dirty="0"/>
              <a:t> </a:t>
            </a:r>
            <a:r>
              <a:rPr lang="en-US" altLang="ko-KR" dirty="0"/>
              <a:t>AI </a:t>
            </a:r>
            <a:r>
              <a:rPr lang="ko-KR" altLang="en-US" dirty="0"/>
              <a:t>기술</a:t>
            </a:r>
            <a:r>
              <a:rPr lang="en-US" altLang="ko-KR" dirty="0"/>
              <a:t>”</a:t>
            </a:r>
            <a:r>
              <a:rPr lang="ko-KR" altLang="en-US" dirty="0"/>
              <a:t>으로 총 </a:t>
            </a:r>
            <a:r>
              <a:rPr lang="en-US" altLang="ko-KR" dirty="0"/>
              <a:t>3</a:t>
            </a:r>
            <a:r>
              <a:rPr lang="ko-KR" altLang="en-US" dirty="0"/>
              <a:t>가지이며</a:t>
            </a:r>
            <a:r>
              <a:rPr lang="en-US" altLang="ko-KR" dirty="0"/>
              <a:t>,</a:t>
            </a:r>
          </a:p>
          <a:p>
            <a:r>
              <a:rPr lang="ko-KR" altLang="en-US" b="1" dirty="0"/>
              <a:t>저는 이 </a:t>
            </a:r>
            <a:r>
              <a:rPr lang="en-US" altLang="ko-KR" b="1" dirty="0"/>
              <a:t>3</a:t>
            </a:r>
            <a:r>
              <a:rPr lang="ko-KR" altLang="en-US" b="1" dirty="0"/>
              <a:t>가지 기술에 각각 대응되는 연구를 수행하였습니다</a:t>
            </a:r>
            <a:r>
              <a:rPr lang="en-US" altLang="ko-KR" b="1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지금부터</a:t>
            </a:r>
            <a:r>
              <a:rPr lang="en-US" altLang="ko-KR" dirty="0"/>
              <a:t>, </a:t>
            </a:r>
            <a:r>
              <a:rPr lang="ko-KR" altLang="en-US" dirty="0"/>
              <a:t>각 직무 수행 내용과 관련되는 저의 연구들을 </a:t>
            </a:r>
            <a:r>
              <a:rPr lang="ko-KR" altLang="en-US" dirty="0" err="1"/>
              <a:t>소개드린</a:t>
            </a:r>
            <a:r>
              <a:rPr lang="ko-KR" altLang="en-US" dirty="0"/>
              <a:t> 후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마지막에는 </a:t>
            </a:r>
            <a:r>
              <a:rPr lang="en-US" altLang="ko-KR" dirty="0"/>
              <a:t>ADD</a:t>
            </a:r>
            <a:r>
              <a:rPr lang="ko-KR" altLang="en-US" dirty="0"/>
              <a:t>에서의 연구계획을 말씀드리며 </a:t>
            </a:r>
            <a:r>
              <a:rPr lang="ko-KR" altLang="en-US" dirty="0" err="1"/>
              <a:t>마무리짓도록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E968B-75A3-4A23-BD0D-0F481D9047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3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41675" y="574675"/>
            <a:ext cx="3805238" cy="2854325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A5E52-821D-45E6-887E-6B529DEF795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251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41675" y="574675"/>
            <a:ext cx="3805238" cy="2854325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A5E52-821D-45E6-887E-6B529DEF795F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0298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41675" y="574675"/>
            <a:ext cx="3805238" cy="2854325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FA5E52-821D-45E6-887E-6B529DEF795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38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241675" y="574675"/>
            <a:ext cx="3805238" cy="2854325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7867">
              <a:defRPr/>
            </a:pPr>
            <a:fld id="{52FA5E52-821D-45E6-887E-6B529DEF795F}" type="slidenum"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pPr defTabSz="947867">
                <a:defRPr/>
              </a:pPr>
              <a:t>5</a:t>
            </a:fld>
            <a:endParaRPr lang="ko-KR" altLang="en-US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411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93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086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623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7037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712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FB4EBDA-20D1-4A59-A536-5139AF25FC2B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C75CB5-F7A9-4505-8850-2566DBFCFD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75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46993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704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7037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007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FB4EBDA-20D1-4A59-A536-5139AF25FC2B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C75CB5-F7A9-4505-8850-2566DBFCFD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7776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8084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19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82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034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75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9443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97762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1667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270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3898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431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27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9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32295"/>
            <a:ext cx="9144000" cy="2257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070" y="129540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246963" y="6632295"/>
            <a:ext cx="897038" cy="2257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7037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653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9702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207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614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2490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102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0"/>
          </p:nvPr>
        </p:nvSpPr>
        <p:spPr>
          <a:xfrm>
            <a:off x="6573366" y="6534174"/>
            <a:ext cx="2133600" cy="338554"/>
          </a:xfr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971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B191943-94CC-46FA-8727-04362D0D3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678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B191943-94CC-46FA-8727-04362D0D3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6048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B191943-94CC-46FA-8727-04362D0D3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578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B191943-94CC-46FA-8727-04362D0D3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56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00950" y="6173787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3B191943-94CC-46FA-8727-04362D0D3BC3}" type="slidenum">
              <a:rPr lang="ko-KR" altLang="en-US" smtClean="0"/>
              <a:pPr/>
              <a:t>‹#›</a:t>
            </a:fld>
            <a:r>
              <a:rPr lang="en-US" altLang="ko-KR"/>
              <a:t>/62</a:t>
            </a:r>
            <a:endParaRPr lang="ko-KR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DFE50B-7918-4DC3-B626-344E6DB4549E}"/>
              </a:ext>
            </a:extLst>
          </p:cNvPr>
          <p:cNvSpPr txBox="1">
            <a:spLocks/>
          </p:cNvSpPr>
          <p:nvPr userDrawn="1"/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r" defTabSz="914400" rtl="0" eaLnBrk="1" latinLnBrk="1" hangingPunct="1">
              <a:defRPr sz="1200" b="1" kern="12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4283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B191943-94CC-46FA-8727-04362D0D3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2961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B191943-94CC-46FA-8727-04362D0D3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792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00950" y="6492875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3B191943-94CC-46FA-8727-04362D0D3BC3}" type="slidenum">
              <a:rPr lang="ko-KR" altLang="en-US" smtClean="0"/>
              <a:pPr/>
              <a:t>‹#›</a:t>
            </a:fld>
            <a:r>
              <a:rPr lang="en-US" altLang="ko-KR"/>
              <a:t>/62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0013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B191943-94CC-46FA-8727-04362D0D3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786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B191943-94CC-46FA-8727-04362D0D3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3069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B191943-94CC-46FA-8727-04362D0D3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336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F1D39994-84B7-4739-A729-273D402E63CC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3B191943-94CC-46FA-8727-04362D0D3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2792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628800"/>
            <a:ext cx="9144000" cy="522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242"/>
          <p:cNvSpPr txBox="1">
            <a:spLocks noChangeArrowheads="1"/>
          </p:cNvSpPr>
          <p:nvPr userDrawn="1"/>
        </p:nvSpPr>
        <p:spPr bwMode="auto">
          <a:xfrm>
            <a:off x="8316416" y="6381328"/>
            <a:ext cx="642943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r">
              <a:spcBef>
                <a:spcPct val="50000"/>
              </a:spcBef>
              <a:defRPr kumimoji="0" sz="2000" b="0" cap="none" spc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defRPr>
            </a:lvl1pPr>
          </a:lstStyle>
          <a:p>
            <a:pPr rtl="0" fontAlgn="base" latinLnBrk="1">
              <a:spcAft>
                <a:spcPct val="0"/>
              </a:spcAft>
              <a:defRPr/>
            </a:pPr>
            <a:fld id="{0D44742F-8A54-443E-82FB-F898F1441D91}" type="slidenum">
              <a:rPr lang="en-US" altLang="ko-KR" sz="18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휴먼둥근헤드라인"/>
                <a:ea typeface="휴먼둥근헤드라인"/>
                <a:cs typeface="+mn-cs"/>
              </a:rPr>
              <a:pPr rtl="0" fontAlgn="base" latinLnBrk="1">
                <a:spcAft>
                  <a:spcPct val="0"/>
                </a:spcAft>
                <a:defRPr/>
              </a:pPr>
              <a:t>‹#›</a:t>
            </a:fld>
            <a:endParaRPr lang="en-US" altLang="ko-KR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휴먼둥근헤드라인"/>
              <a:ea typeface="휴먼둥근헤드라인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006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7"/>
          <p:cNvSpPr>
            <a:spLocks noGrp="1"/>
          </p:cNvSpPr>
          <p:nvPr>
            <p:ph type="sldNum" sz="quarter" idx="12"/>
          </p:nvPr>
        </p:nvSpPr>
        <p:spPr>
          <a:xfrm>
            <a:off x="6573366" y="6534174"/>
            <a:ext cx="2133600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>
              <a:defRPr lang="en-US" altLang="ko-KR" sz="1600" b="1" smtClean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  <a:latin typeface="Rix헤드 B" pitchFamily="18" charset="-127"/>
                <a:ea typeface="Rix헤드 B" pitchFamily="18" charset="-127"/>
              </a:defRPr>
            </a:lvl1pPr>
          </a:lstStyle>
          <a:p>
            <a:fld id="{5D324970-EE68-4AB4-813B-E483BF948505}" type="slidenum">
              <a:rPr lang="en-US" altLang="ko-KR" smtClean="0"/>
              <a:pPr/>
              <a:t>‹#›</a:t>
            </a:fld>
            <a:r>
              <a:rPr lang="en-US" altLang="ko-KR"/>
              <a:t> / 184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2934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0002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24650" y="6597651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5240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31777"/>
            <a:ext cx="771525" cy="457200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algn="ctr">
              <a:defRPr sz="1100"/>
            </a:lvl1pPr>
            <a:lvl2pPr algn="ctr">
              <a:defRPr sz="1050"/>
            </a:lvl2pPr>
            <a:lvl3pPr algn="ctr">
              <a:defRPr sz="1000"/>
            </a:lvl3pPr>
            <a:lvl4pPr algn="ctr">
              <a:defRPr sz="900"/>
            </a:lvl4pPr>
            <a:lvl5pPr algn="ctr">
              <a:defRPr sz="900"/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23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32295"/>
            <a:ext cx="9144000" cy="2257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246963" y="6632295"/>
            <a:ext cx="897038" cy="2257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7037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22927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11450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217389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52655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34971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836676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8759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2803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703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7641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43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9086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68277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752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691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1996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10891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262246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88033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14765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9087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470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5909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-9525" y="208917"/>
            <a:ext cx="771525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20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98120" y="6635751"/>
            <a:ext cx="2385060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 sz="105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algn="ctr">
              <a:defRPr sz="10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 algn="ctr">
              <a:defRPr sz="900" b="1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>
          <a:xfrm>
            <a:off x="601980" y="790573"/>
            <a:ext cx="6858000" cy="3524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rgbClr val="002060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  <p:pic>
        <p:nvPicPr>
          <p:cNvPr id="11" name="Picture 10" descr="D:\9.Sauce\PNG\Best 아이콘\시작점4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44" y="798193"/>
            <a:ext cx="294977" cy="29146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0337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7037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8450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FB4EBDA-20D1-4A59-A536-5139AF25FC2B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C75CB5-F7A9-4505-8850-2566DBFCFD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0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43555" y="129540"/>
            <a:ext cx="465366" cy="4572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246963" y="6632295"/>
            <a:ext cx="897038" cy="2257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7037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239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FB4EBDA-20D1-4A59-A536-5139AF25FC2B}" type="datetimeFigureOut">
              <a:rPr lang="ko-KR" altLang="en-US" smtClean="0"/>
              <a:t>2024-07-24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C75CB5-F7A9-4505-8850-2566DBFCFD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88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.jp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image" Target="../media/image9.png"/><Relationship Id="rId3" Type="http://schemas.openxmlformats.org/officeDocument/2006/relationships/slideLayout" Target="../slideLayouts/slideLayout20.xml"/><Relationship Id="rId21" Type="http://schemas.microsoft.com/office/2007/relationships/hdphoto" Target="../media/hdphoto2.wdp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image" Target="../media/image8.png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5.pn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microsoft.com/office/2007/relationships/hdphoto" Target="../media/hdphoto3.wdp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image" Target="../media/image7.jpeg"/><Relationship Id="rId28" Type="http://schemas.microsoft.com/office/2007/relationships/hdphoto" Target="../media/hdphoto4.wdp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image" Target="../media/image6.png"/><Relationship Id="rId27" Type="http://schemas.openxmlformats.org/officeDocument/2006/relationships/image" Target="../media/image10.png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34" Type="http://schemas.openxmlformats.org/officeDocument/2006/relationships/theme" Target="../theme/theme7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8" Type="http://schemas.openxmlformats.org/officeDocument/2006/relationships/slideLayout" Target="../slideLayouts/slideLayout4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1.jp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22001" r="5075"/>
          <a:stretch/>
        </p:blipFill>
        <p:spPr>
          <a:xfrm>
            <a:off x="0" y="-15240"/>
            <a:ext cx="9144000" cy="534924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93923"/>
            <a:ext cx="9144000" cy="593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6632295"/>
            <a:ext cx="9144000" cy="2257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-36052"/>
            <a:ext cx="9144000" cy="72997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  <a:alpha val="90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246963" y="6632295"/>
            <a:ext cx="897038" cy="2257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652696" y="6601814"/>
            <a:ext cx="3433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/5</a:t>
            </a:r>
            <a:endParaRPr lang="ko-KR" alt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2F12409-3B6C-4699-82F7-FE4B812A6AB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23" b="89474" l="4318" r="94290">
                        <a14:foregroundMark x1="33983" y1="38346" x2="33983" y2="38346"/>
                        <a14:foregroundMark x1="25209" y1="47368" x2="25209" y2="47368"/>
                        <a14:foregroundMark x1="4318" y1="48120" x2="4318" y2="48120"/>
                        <a14:foregroundMark x1="57799" y1="44361" x2="57799" y2="44361"/>
                        <a14:foregroundMark x1="71309" y1="57895" x2="71309" y2="57895"/>
                        <a14:foregroundMark x1="86630" y1="57895" x2="86630" y2="57895"/>
                        <a14:foregroundMark x1="94290" y1="48872" x2="94290" y2="48872"/>
                        <a14:foregroundMark x1="77716" y1="52632" x2="77716" y2="52632"/>
                        <a14:foregroundMark x1="40251" y1="77444" x2="40251" y2="77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04833" y="89045"/>
            <a:ext cx="1742726" cy="322817"/>
          </a:xfrm>
          <a:prstGeom prst="rect">
            <a:avLst/>
          </a:prstGeom>
        </p:spPr>
      </p:pic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DFF09EBE-9926-40DB-80EE-AD58B2940E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23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07" r:id="rId2"/>
    <p:sldLayoutId id="2147483705" r:id="rId3"/>
    <p:sldLayoutId id="2147483753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22001" r="5075"/>
          <a:stretch/>
        </p:blipFill>
        <p:spPr>
          <a:xfrm>
            <a:off x="0" y="-15240"/>
            <a:ext cx="9144000" cy="534924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93923"/>
            <a:ext cx="9144000" cy="593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6632295"/>
            <a:ext cx="9144000" cy="22570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69392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  <a:alpha val="90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8246963" y="6632295"/>
            <a:ext cx="897038" cy="2257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19" y="164271"/>
            <a:ext cx="2352233" cy="3340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0" name="Rectangle 9"/>
          <p:cNvSpPr/>
          <p:nvPr userDrawn="1"/>
        </p:nvSpPr>
        <p:spPr>
          <a:xfrm>
            <a:off x="8652696" y="6601814"/>
            <a:ext cx="522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/145</a:t>
            </a:r>
            <a:endParaRPr lang="ko-KR" alt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275179EC-1A08-4F7E-8E76-7904A0F77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2750" y="660717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7C75CB5-F7A9-4505-8850-2566DBFCFD2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0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22001" r="5075"/>
          <a:stretch/>
        </p:blipFill>
        <p:spPr>
          <a:xfrm>
            <a:off x="0" y="-15240"/>
            <a:ext cx="9144000" cy="534924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93923"/>
            <a:ext cx="9144000" cy="593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6632295"/>
            <a:ext cx="9144000" cy="2257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693923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50000">
                <a:schemeClr val="accent6">
                  <a:alpha val="90000"/>
                </a:schemeClr>
              </a:gs>
              <a:gs pos="100000">
                <a:schemeClr val="accent6">
                  <a:alpha val="5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DA5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89151" y="6632295"/>
            <a:ext cx="2403553" cy="225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246963" y="6632295"/>
            <a:ext cx="897038" cy="2257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19" y="164271"/>
            <a:ext cx="2352233" cy="3340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Rectangle 1"/>
          <p:cNvSpPr/>
          <p:nvPr userDrawn="1"/>
        </p:nvSpPr>
        <p:spPr>
          <a:xfrm>
            <a:off x="8652696" y="6601814"/>
            <a:ext cx="522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/145</a:t>
            </a:r>
            <a:endParaRPr lang="ko-KR" alt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096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22001" r="5075"/>
          <a:stretch/>
        </p:blipFill>
        <p:spPr>
          <a:xfrm>
            <a:off x="0" y="-15240"/>
            <a:ext cx="9144000" cy="534924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93923"/>
            <a:ext cx="9144000" cy="593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6632295"/>
            <a:ext cx="9144000" cy="22570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693923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50000">
                <a:srgbClr val="C00000">
                  <a:alpha val="90000"/>
                </a:srgbClr>
              </a:gs>
              <a:gs pos="100000">
                <a:srgbClr val="C00000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DA5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89151" y="6632295"/>
            <a:ext cx="2403553" cy="225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246963" y="6632295"/>
            <a:ext cx="897038" cy="2257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19" y="164271"/>
            <a:ext cx="2352233" cy="3340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Rectangle 1"/>
          <p:cNvSpPr/>
          <p:nvPr userDrawn="1"/>
        </p:nvSpPr>
        <p:spPr>
          <a:xfrm>
            <a:off x="8652696" y="6601814"/>
            <a:ext cx="522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/145</a:t>
            </a:r>
            <a:endParaRPr lang="ko-KR" alt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097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22001" r="5075"/>
          <a:stretch/>
        </p:blipFill>
        <p:spPr>
          <a:xfrm>
            <a:off x="0" y="-15240"/>
            <a:ext cx="9144000" cy="534924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93923"/>
            <a:ext cx="9144000" cy="593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6632295"/>
            <a:ext cx="9144000" cy="22570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693923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50000">
                <a:srgbClr val="7030A0">
                  <a:alpha val="90000"/>
                </a:srgbClr>
              </a:gs>
              <a:gs pos="100000">
                <a:srgbClr val="7030A0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DA5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89151" y="6632295"/>
            <a:ext cx="2403553" cy="225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246963" y="6632295"/>
            <a:ext cx="897038" cy="2257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19" y="164271"/>
            <a:ext cx="2352233" cy="3340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Rectangle 1"/>
          <p:cNvSpPr/>
          <p:nvPr userDrawn="1"/>
        </p:nvSpPr>
        <p:spPr>
          <a:xfrm>
            <a:off x="8652696" y="6601814"/>
            <a:ext cx="522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/145</a:t>
            </a:r>
            <a:endParaRPr lang="ko-KR" alt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86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  <a14:imgEffect>
                      <a14:brightnessContrast brigh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" y="215"/>
            <a:ext cx="9143427" cy="68575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3" y="0"/>
            <a:ext cx="9143245" cy="9077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2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harpenSoften amount="-21000"/>
                    </a14:imgEffect>
                    <a14:imgEffect>
                      <a14:brightnessContrast bright="21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2094335" cy="864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" y="6022917"/>
            <a:ext cx="9143245" cy="835083"/>
          </a:xfrm>
          <a:prstGeom prst="rect">
            <a:avLst/>
          </a:prstGeom>
        </p:spPr>
      </p:pic>
      <p:pic>
        <p:nvPicPr>
          <p:cNvPr id="11" name="그림 10" descr="우주정거장.png"/>
          <p:cNvPicPr>
            <a:picLocks noChangeAspect="1"/>
          </p:cNvPicPr>
          <p:nvPr userDrawn="1"/>
        </p:nvPicPr>
        <p:blipFill>
          <a:blip r:embed="rId2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t="6972" r="34375" b="49948"/>
          <a:stretch>
            <a:fillRect/>
          </a:stretch>
        </p:blipFill>
        <p:spPr bwMode="auto">
          <a:xfrm>
            <a:off x="5076056" y="1"/>
            <a:ext cx="1728192" cy="120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68344" y="5301208"/>
            <a:ext cx="936104" cy="1205454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73366" y="6534174"/>
            <a:ext cx="2133600" cy="3077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lvl1pPr algn="r">
              <a:defRPr lang="ko-KR" altLang="en-US" sz="1400" spc="-15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모던고딕 B" pitchFamily="18" charset="-127"/>
                <a:ea typeface="Rix모던고딕 B" pitchFamily="18" charset="-127"/>
              </a:defRPr>
            </a:lvl1pPr>
          </a:lstStyle>
          <a:p>
            <a:fld id="{5D324970-EE68-4AB4-813B-E483BF948505}" type="slidenum">
              <a:rPr lang="en-US" altLang="ko-KR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r>
              <a:rPr lang="en-US" altLang="ko-KR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white">
                    <a:lumMod val="85000"/>
                  </a:prstClr>
                </a:solidFill>
              </a:rPr>
              <a:t> / 184</a:t>
            </a:r>
          </a:p>
        </p:txBody>
      </p:sp>
      <p:pic>
        <p:nvPicPr>
          <p:cNvPr id="15" name="Picture 6"/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57" b="-26470"/>
          <a:stretch/>
        </p:blipFill>
        <p:spPr>
          <a:xfrm>
            <a:off x="381000" y="6560051"/>
            <a:ext cx="533400" cy="289929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/>
          </p:cNvPicPr>
          <p:nvPr userDrawn="1"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r="-2434" b="-26470"/>
          <a:stretch/>
        </p:blipFill>
        <p:spPr>
          <a:xfrm>
            <a:off x="6986893" y="401559"/>
            <a:ext cx="2050427" cy="3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7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38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706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52" r:id="rId3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22001" r="5075"/>
          <a:stretch/>
        </p:blipFill>
        <p:spPr>
          <a:xfrm>
            <a:off x="0" y="-15240"/>
            <a:ext cx="9144000" cy="534924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93923"/>
            <a:ext cx="9144000" cy="5938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0" y="6632295"/>
            <a:ext cx="9144000" cy="22570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693923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50000">
                <a:srgbClr val="0070C0">
                  <a:alpha val="90000"/>
                </a:srgbClr>
              </a:gs>
              <a:gs pos="100000">
                <a:srgbClr val="0070C0">
                  <a:alpha val="50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2DA5FF"/>
              </a:solidFill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189151" y="6632295"/>
            <a:ext cx="2403553" cy="2257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246963" y="6632295"/>
            <a:ext cx="897038" cy="22570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019" y="164271"/>
            <a:ext cx="2352233" cy="3340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Rectangle 1"/>
          <p:cNvSpPr/>
          <p:nvPr userDrawn="1"/>
        </p:nvSpPr>
        <p:spPr>
          <a:xfrm>
            <a:off x="8652696" y="6601814"/>
            <a:ext cx="522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/145</a:t>
            </a:r>
            <a:endParaRPr lang="ko-KR" altLang="en-US" sz="1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3517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hyperlink" Target="mailto:jmoon@kaist.edu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hyperlink" Target="mailto:jmoon@kaist.edu" TargetMode="External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>
            <a:extLst>
              <a:ext uri="{FF2B5EF4-FFF2-40B4-BE49-F238E27FC236}">
                <a16:creationId xmlns:a16="http://schemas.microsoft.com/office/drawing/2014/main" id="{68F7E48F-B372-4726-AF98-011858FF04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" y="-28575"/>
            <a:ext cx="9143999" cy="6858000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EFDDA97A-B1E0-40DF-A427-981445F9EF8B}"/>
              </a:ext>
            </a:extLst>
          </p:cNvPr>
          <p:cNvGrpSpPr/>
          <p:nvPr/>
        </p:nvGrpSpPr>
        <p:grpSpPr>
          <a:xfrm>
            <a:off x="1334754" y="953359"/>
            <a:ext cx="6480000" cy="2103189"/>
            <a:chOff x="1445983" y="2629520"/>
            <a:chExt cx="7020000" cy="2278455"/>
          </a:xfrm>
        </p:grpSpPr>
        <p:cxnSp>
          <p:nvCxnSpPr>
            <p:cNvPr id="79" name="Straight Connector 78"/>
            <p:cNvCxnSpPr>
              <a:cxnSpLocks/>
              <a:endCxn id="84" idx="0"/>
            </p:cNvCxnSpPr>
            <p:nvPr/>
          </p:nvCxnSpPr>
          <p:spPr>
            <a:xfrm flipV="1">
              <a:off x="1574724" y="2629520"/>
              <a:ext cx="6762527" cy="2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cxnSpLocks/>
              <a:stCxn id="84" idx="2"/>
            </p:cNvCxnSpPr>
            <p:nvPr/>
          </p:nvCxnSpPr>
          <p:spPr>
            <a:xfrm>
              <a:off x="8461072" y="2753345"/>
              <a:ext cx="0" cy="19964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Arc 83"/>
            <p:cNvSpPr/>
            <p:nvPr/>
          </p:nvSpPr>
          <p:spPr>
            <a:xfrm>
              <a:off x="8213422" y="2629520"/>
              <a:ext cx="247650" cy="247650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62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445983" y="4873625"/>
              <a:ext cx="7020000" cy="343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26A8F5B-E619-4B89-8130-E51DD683A4D5}"/>
                </a:ext>
              </a:extLst>
            </p:cNvPr>
            <p:cNvSpPr txBox="1"/>
            <p:nvPr/>
          </p:nvSpPr>
          <p:spPr>
            <a:xfrm>
              <a:off x="1708024" y="2842217"/>
              <a:ext cx="6553028" cy="1454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92" b="1" spc="-92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MoonLab</a:t>
              </a:r>
              <a:r>
                <a:rPr lang="en-US" altLang="ko-KR" sz="3692" b="1" spc="-92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algn="ctr"/>
              <a:r>
                <a:rPr lang="en-US" altLang="ko-KR" sz="2215" b="1" spc="-92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Distributed &amp; Robust Machine Learning Lab</a:t>
              </a:r>
              <a:endParaRPr lang="en-US" altLang="ko-KR" sz="2215" b="1" spc="-9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endParaRPr lang="ko-KR" altLang="en-US" sz="2215" b="1" spc="-92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81455EB-C2AB-4265-8A74-01A320B5007A}"/>
                </a:ext>
              </a:extLst>
            </p:cNvPr>
            <p:cNvSpPr txBox="1"/>
            <p:nvPr/>
          </p:nvSpPr>
          <p:spPr>
            <a:xfrm>
              <a:off x="2407864" y="4040231"/>
              <a:ext cx="5090283" cy="715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46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Supervisor : </a:t>
              </a:r>
              <a:r>
                <a:rPr lang="en-US" altLang="ko-KR" sz="1846" b="1" dirty="0" err="1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Jaekyun</a:t>
              </a:r>
              <a:r>
                <a:rPr lang="en-US" altLang="ko-KR" sz="1846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Moon</a:t>
              </a:r>
            </a:p>
            <a:p>
              <a:pPr algn="ctr"/>
              <a:r>
                <a:rPr lang="en-US" altLang="ko-KR" sz="1846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(Professor in </a:t>
              </a:r>
              <a:r>
                <a:rPr lang="en-US" altLang="ko-KR" sz="1846" b="1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the School </a:t>
              </a:r>
              <a:r>
                <a:rPr lang="en-US" altLang="ko-KR" sz="1846" b="1" dirty="0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of EE</a:t>
              </a:r>
              <a:r>
                <a:rPr lang="en-US" altLang="ko-KR" sz="1846" b="1">
                  <a:solidFill>
                    <a:srgbClr val="FFFF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/AI at KAIST)</a:t>
              </a:r>
              <a:endParaRPr lang="en-US" altLang="ko-KR" sz="1846" b="1" dirty="0">
                <a:solidFill>
                  <a:srgbClr val="FFFF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2" name="Straight Connector 79">
              <a:extLst>
                <a:ext uri="{FF2B5EF4-FFF2-40B4-BE49-F238E27FC236}">
                  <a16:creationId xmlns:a16="http://schemas.microsoft.com/office/drawing/2014/main" id="{EC4A3ACB-197F-4290-8D5D-01757BBCA4C1}"/>
                </a:ext>
              </a:extLst>
            </p:cNvPr>
            <p:cNvCxnSpPr>
              <a:cxnSpLocks/>
            </p:cNvCxnSpPr>
            <p:nvPr/>
          </p:nvCxnSpPr>
          <p:spPr>
            <a:xfrm>
              <a:off x="1460539" y="2753345"/>
              <a:ext cx="0" cy="19964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c 83">
              <a:extLst>
                <a:ext uri="{FF2B5EF4-FFF2-40B4-BE49-F238E27FC236}">
                  <a16:creationId xmlns:a16="http://schemas.microsoft.com/office/drawing/2014/main" id="{3F8C9EDC-5685-4B2D-A5C6-2C1FD769F3C9}"/>
                </a:ext>
              </a:extLst>
            </p:cNvPr>
            <p:cNvSpPr/>
            <p:nvPr/>
          </p:nvSpPr>
          <p:spPr>
            <a:xfrm flipH="1">
              <a:off x="1460539" y="2629520"/>
              <a:ext cx="247650" cy="247650"/>
            </a:xfrm>
            <a:prstGeom prst="arc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662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860CDFE-F4B0-4AA1-9B40-1476380670CB}"/>
              </a:ext>
            </a:extLst>
          </p:cNvPr>
          <p:cNvGrpSpPr/>
          <p:nvPr/>
        </p:nvGrpSpPr>
        <p:grpSpPr>
          <a:xfrm>
            <a:off x="1057232" y="3192872"/>
            <a:ext cx="7029536" cy="3121100"/>
            <a:chOff x="1145334" y="3173194"/>
            <a:chExt cx="7615331" cy="338119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C4C172D8-2A12-478C-9971-85C6018CCE0D}"/>
                </a:ext>
              </a:extLst>
            </p:cNvPr>
            <p:cNvSpPr/>
            <p:nvPr/>
          </p:nvSpPr>
          <p:spPr>
            <a:xfrm>
              <a:off x="1145334" y="3173194"/>
              <a:ext cx="7615331" cy="3381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62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7F8EB4-6589-493D-8410-B17DD83F8B2C}"/>
                </a:ext>
              </a:extLst>
            </p:cNvPr>
            <p:cNvSpPr/>
            <p:nvPr/>
          </p:nvSpPr>
          <p:spPr>
            <a:xfrm>
              <a:off x="3687548" y="3204471"/>
              <a:ext cx="2490959" cy="53097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85" b="1" spc="-92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Contact Details</a:t>
              </a:r>
              <a:endParaRPr lang="ko-KR" altLang="en-US" sz="2585" dirty="0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D409179-C126-48E6-8C9A-661AF1C7C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5983" y="3739838"/>
              <a:ext cx="2867200" cy="271145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F8B2D6-C506-4456-B2AD-3D69AC5CF6AB}"/>
                </a:ext>
              </a:extLst>
            </p:cNvPr>
            <p:cNvSpPr txBox="1"/>
            <p:nvPr/>
          </p:nvSpPr>
          <p:spPr>
            <a:xfrm>
              <a:off x="4613832" y="3872033"/>
              <a:ext cx="3846185" cy="2316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62" dirty="0"/>
                <a:t>617 N1, School </a:t>
              </a:r>
              <a:r>
                <a:rPr lang="en-US" altLang="ko-KR" sz="1662"/>
                <a:t>of EE, </a:t>
              </a:r>
              <a:r>
                <a:rPr lang="en-US" altLang="ko-KR" sz="1662" dirty="0"/>
                <a:t>KAIST, 201, </a:t>
              </a:r>
              <a:r>
                <a:rPr lang="en-US" altLang="ko-KR" sz="1662" dirty="0" err="1"/>
                <a:t>Daehak-ro</a:t>
              </a:r>
              <a:r>
                <a:rPr lang="en-US" altLang="ko-KR" sz="1662" dirty="0"/>
                <a:t>, </a:t>
              </a:r>
              <a:r>
                <a:rPr lang="en-US" altLang="ko-KR" sz="1662" dirty="0" err="1"/>
                <a:t>Youseong-gu</a:t>
              </a:r>
              <a:r>
                <a:rPr lang="en-US" altLang="ko-KR" sz="1662" dirty="0"/>
                <a:t>, Daejeon</a:t>
              </a:r>
            </a:p>
            <a:p>
              <a:endParaRPr lang="en-US" altLang="ko-KR" sz="1662" dirty="0"/>
            </a:p>
            <a:p>
              <a:r>
                <a:rPr lang="en-US" altLang="ko-KR" sz="1662" dirty="0"/>
                <a:t>E-mail: </a:t>
              </a:r>
              <a:r>
                <a:rPr lang="en-US" altLang="ko-KR" sz="1662" dirty="0">
                  <a:hlinkClick r:id="rId5"/>
                </a:rPr>
                <a:t>jmoon@kaist.edu</a:t>
              </a:r>
              <a:endParaRPr lang="en-US" altLang="ko-KR" sz="1662" dirty="0"/>
            </a:p>
            <a:p>
              <a:endParaRPr lang="en-US" altLang="ko-KR" sz="1662" dirty="0"/>
            </a:p>
            <a:p>
              <a:r>
                <a:rPr lang="en-US" altLang="ko-KR" sz="1662" dirty="0"/>
                <a:t>Webpage: moonlab.kaist.ac.kr</a:t>
              </a:r>
            </a:p>
            <a:p>
              <a:endParaRPr lang="en-US" altLang="ko-KR" sz="1662" dirty="0"/>
            </a:p>
            <a:p>
              <a:r>
                <a:rPr lang="en-US" altLang="ko-KR" sz="1662" dirty="0"/>
                <a:t>Phone: 042-350-8087</a:t>
              </a:r>
              <a:endParaRPr lang="ko-KR" altLang="en-US" sz="1662" dirty="0"/>
            </a:p>
          </p:txBody>
        </p:sp>
      </p:grpSp>
    </p:spTree>
    <p:extLst>
      <p:ext uri="{BB962C8B-B14F-4D97-AF65-F5344CB8AC3E}">
        <p14:creationId xmlns:p14="http://schemas.microsoft.com/office/powerpoint/2010/main" val="50008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MoonLab Research </a:t>
            </a:r>
            <a:r>
              <a:rPr lang="en-US" altLang="ko-KR" dirty="0"/>
              <a:t>Topic</a:t>
            </a:r>
            <a:endParaRPr lang="ko-KR" alt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62750" y="5477622"/>
            <a:ext cx="2057400" cy="250824"/>
          </a:xfrm>
        </p:spPr>
        <p:txBody>
          <a:bodyPr/>
          <a:lstStyle/>
          <a:p>
            <a:fld id="{C7C75CB5-F7A9-4505-8850-2566DBFCFD27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35" name="Content Placeholder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/>
              <a:t>Research Direction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5007AD-73EB-4E67-965A-D54DC2A9B879}"/>
              </a:ext>
            </a:extLst>
          </p:cNvPr>
          <p:cNvGrpSpPr/>
          <p:nvPr/>
        </p:nvGrpSpPr>
        <p:grpSpPr>
          <a:xfrm>
            <a:off x="118605" y="2453398"/>
            <a:ext cx="9059190" cy="4280959"/>
            <a:chOff x="118605" y="1914412"/>
            <a:chExt cx="9059190" cy="4280959"/>
          </a:xfrm>
        </p:grpSpPr>
        <p:sp>
          <p:nvSpPr>
            <p:cNvPr id="56" name="직사각형 55"/>
            <p:cNvSpPr/>
            <p:nvPr/>
          </p:nvSpPr>
          <p:spPr>
            <a:xfrm>
              <a:off x="150000" y="1914412"/>
              <a:ext cx="612000" cy="516188"/>
            </a:xfrm>
            <a:prstGeom prst="rect">
              <a:avLst/>
            </a:prstGeom>
            <a:solidFill>
              <a:srgbClr val="FC6E04"/>
            </a:solidFill>
            <a:ln w="3175">
              <a:solidFill>
                <a:srgbClr val="FC6E0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 b="1" dirty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Topic</a:t>
              </a:r>
              <a:r>
                <a:rPr lang="en-US" altLang="ko-KR" sz="1200" b="1" spc="-150" dirty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1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762000" y="1917895"/>
              <a:ext cx="2283504" cy="51618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FC6E04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Distributed/Federated Learning</a:t>
              </a:r>
              <a:endParaRPr lang="en-US" altLang="ko-KR" sz="1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163489" y="1917588"/>
              <a:ext cx="612000" cy="510118"/>
            </a:xfrm>
            <a:prstGeom prst="rect">
              <a:avLst/>
            </a:prstGeom>
            <a:solidFill>
              <a:srgbClr val="5F943E"/>
            </a:solidFill>
            <a:ln w="3175">
              <a:solidFill>
                <a:srgbClr val="669E4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 b="1" dirty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Topic 2</a:t>
              </a: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3777877" y="1920482"/>
              <a:ext cx="2188871" cy="51011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669E4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Robust AI against Domain Shifts/Attacks</a:t>
              </a:r>
              <a:endParaRPr lang="en-US" altLang="ko-KR" sz="1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6183739" y="1925180"/>
              <a:ext cx="612000" cy="502526"/>
            </a:xfrm>
            <a:prstGeom prst="rect">
              <a:avLst/>
            </a:prstGeom>
            <a:solidFill>
              <a:srgbClr val="4282BD"/>
            </a:solidFill>
            <a:ln w="3175">
              <a:solidFill>
                <a:srgbClr val="4282B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ko-KR" sz="1200" b="1" dirty="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Topic 3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795739" y="1925180"/>
              <a:ext cx="2160000" cy="50252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4282BD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Resource-Efficient AI</a:t>
              </a:r>
              <a:endParaRPr lang="en-US" altLang="ko-KR" sz="14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18605" y="2567455"/>
              <a:ext cx="3013992" cy="33336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latinLnBrk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2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EC680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Communication-Efficient FL</a:t>
              </a:r>
              <a:endParaRPr lang="en-US" altLang="ko-KR" sz="1100" b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EC680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[ICML’24] </a:t>
              </a:r>
              <a:r>
                <a:rPr lang="en-US" altLang="ko-KR" sz="100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Achieving Lossless Gradient Sparsification via Mapping to Alternative Space in Federated Learning</a:t>
              </a:r>
            </a:p>
            <a:p>
              <a:pPr marL="171450" indent="-171450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[NeurIPS’23] </a:t>
              </a:r>
              <a:r>
                <a:rPr lang="en-US" altLang="ko-KR" sz="100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EvoFed: Leveraging Evolutionary Strategies for Efficient and Privacy-Preserving Federated Learning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100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2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EC6806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Federated Domain Generalization</a:t>
              </a: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[NeurIPS’23] </a:t>
              </a:r>
              <a:r>
                <a:rPr lang="en-US" altLang="ko-KR" sz="100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StableFDG: Style and Attention Based Learning for Federated Domain Generalization</a:t>
              </a:r>
            </a:p>
            <a:p>
              <a:pPr latinLnBrk="0">
                <a:lnSpc>
                  <a:spcPct val="150000"/>
                </a:lnSpc>
              </a:pPr>
              <a:endParaRPr lang="en-US" altLang="ko-KR" sz="100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indent="-171450" latinLnBrk="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700" b="1" spc="-12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FC6E0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084278" y="2567455"/>
              <a:ext cx="3013992" cy="3627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latinLnBrk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2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5F943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Robust AI against Adversarial Attacks</a:t>
              </a:r>
              <a:endParaRPr lang="en-US" altLang="ko-KR" sz="1200" b="1" dirty="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5F94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[NeurIPS’23] </a:t>
              </a:r>
              <a:r>
                <a:rPr lang="en-US" altLang="ko-KR" sz="100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NEO-KD: Knowledge-Distillation-Based Adversarial Training for Robust Multi-Exit Neural Networks</a:t>
              </a: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[NeurIPS’21] </a:t>
              </a:r>
              <a:r>
                <a:rPr lang="en-US" altLang="ko-KR" sz="100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Sageflow: Robust Federated Learning against Both Stragglers and Adversaries</a:t>
              </a:r>
            </a:p>
            <a:p>
              <a:pPr lvl="0" latinLnBrk="0">
                <a:lnSpc>
                  <a:spcPct val="150000"/>
                </a:lnSpc>
              </a:pPr>
              <a:endParaRPr lang="en-US" altLang="ko-KR" sz="100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2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5F943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OOD Generalization/Calibration</a:t>
              </a: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[AAAI’24] </a:t>
              </a:r>
              <a:r>
                <a:rPr lang="en-US" altLang="ko-KR" sz="100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Consistency-Guided Temperature Scaling Using Style and Content Information for Out-of-Domain Calibration</a:t>
              </a: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[ICML’23] </a:t>
              </a:r>
              <a:r>
                <a:rPr lang="en-US" altLang="ko-KR" sz="100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Test-Time Style Shifting: Handling Arbitrary Styles in Domain Generalization</a:t>
              </a:r>
            </a:p>
            <a:p>
              <a:pPr lvl="0" latinLnBrk="0">
                <a:lnSpc>
                  <a:spcPct val="150000"/>
                </a:lnSpc>
              </a:pPr>
              <a:endParaRPr lang="en-US" altLang="ko-KR" sz="100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6107795" y="2567455"/>
              <a:ext cx="3070000" cy="32547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latinLnBrk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2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4282B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Few-Shot/Round Learning</a:t>
              </a: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[ICLR’23] </a:t>
              </a:r>
              <a:r>
                <a:rPr lang="en-US" altLang="ko-KR" sz="100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Warping the Space: Weight Space Rotation for Class-Incremental Few-Shot Learning</a:t>
              </a: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[NeurIPS’21] </a:t>
              </a:r>
              <a:r>
                <a:rPr lang="en-US" altLang="ko-KR" sz="100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Few-Round Learning for Federated Learning                                                      </a:t>
              </a: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endParaRPr lang="en-US" altLang="ko-KR" sz="100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latinLnBrk="0">
                <a:lnSpc>
                  <a:spcPct val="150000"/>
                </a:lnSpc>
              </a:pPr>
              <a:endParaRPr lang="en-US" altLang="ko-KR" sz="100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282B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2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srgbClr val="4282B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Active Learning</a:t>
              </a:r>
            </a:p>
            <a:p>
              <a:pPr marL="171450" lvl="0" indent="-171450" latinLnBrk="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b="1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[ICLR’23] </a:t>
              </a:r>
              <a:r>
                <a:rPr lang="en-US" altLang="ko-KR" sz="1000">
                  <a:ln w="13500">
                    <a:solidFill>
                      <a:srgbClr val="4F81BD">
                        <a:shade val="2500"/>
                        <a:alpha val="6500"/>
                      </a:srgbClr>
                    </a:solidFill>
                    <a:prstDash val="solid"/>
                  </a:ln>
                  <a:solidFill>
                    <a:prstClr val="black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Active Learning for Object Detection with Evidential Deep Learning and Hierarchical Uncertainty Aggregation</a:t>
              </a:r>
            </a:p>
            <a:p>
              <a:pPr lvl="0" latinLnBrk="0">
                <a:lnSpc>
                  <a:spcPct val="150000"/>
                </a:lnSpc>
              </a:pPr>
              <a:endParaRPr lang="en-US" altLang="ko-KR" sz="120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rgbClr val="4282B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cxnSp>
        <p:nvCxnSpPr>
          <p:cNvPr id="18" name="Straight Connector 95"/>
          <p:cNvCxnSpPr>
            <a:cxnSpLocks/>
          </p:cNvCxnSpPr>
          <p:nvPr/>
        </p:nvCxnSpPr>
        <p:spPr>
          <a:xfrm>
            <a:off x="647700" y="1143000"/>
            <a:ext cx="75801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605701-78EC-48ED-BEE7-CC5B919BEC61}"/>
              </a:ext>
            </a:extLst>
          </p:cNvPr>
          <p:cNvSpPr txBox="1"/>
          <p:nvPr/>
        </p:nvSpPr>
        <p:spPr>
          <a:xfrm>
            <a:off x="456000" y="1139516"/>
            <a:ext cx="8217624" cy="916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30000"/>
              </a:lnSpc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 are a research group headed by Prof. Jaekyun Moon. We work on distributed/federated learning, robust AI, and resource-efficient AI, addressing critical issues for AI systems that arise in practical deployments.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39E3EB7-8A1C-45CC-B14F-31A85A0C5B56}"/>
              </a:ext>
            </a:extLst>
          </p:cNvPr>
          <p:cNvSpPr/>
          <p:nvPr/>
        </p:nvSpPr>
        <p:spPr>
          <a:xfrm>
            <a:off x="8534401" y="6589433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2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47700" y="177167"/>
            <a:ext cx="7886700" cy="561974"/>
          </a:xfrm>
        </p:spPr>
        <p:txBody>
          <a:bodyPr/>
          <a:lstStyle/>
          <a:p>
            <a:r>
              <a:rPr lang="en-US" altLang="ko-KR"/>
              <a:t>MoonLab Research Portfolio</a:t>
            </a:r>
            <a:endParaRPr lang="ko-KR" altLang="en-US" i="1" dirty="0"/>
          </a:p>
        </p:txBody>
      </p:sp>
      <p:sp>
        <p:nvSpPr>
          <p:cNvPr id="35" name="Content Placeholder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B658FA-9D10-4A18-BAA4-EA88BE53EEFC}"/>
              </a:ext>
            </a:extLst>
          </p:cNvPr>
          <p:cNvSpPr/>
          <p:nvPr/>
        </p:nvSpPr>
        <p:spPr>
          <a:xfrm>
            <a:off x="190500" y="770891"/>
            <a:ext cx="933450" cy="5149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119062" y="925748"/>
            <a:ext cx="4357688" cy="561974"/>
          </a:xfrm>
          <a:prstGeom prst="rect">
            <a:avLst/>
          </a:prstGeom>
          <a:solidFill>
            <a:schemeClr val="accent2"/>
          </a:solidFill>
          <a:ln w="19050">
            <a:solidFill>
              <a:srgbClr val="FC6E0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Evolutionary Strategies for Communication-Efficient FL [NeurIPS’23]</a:t>
            </a:r>
            <a:endParaRPr lang="en-US" altLang="ko-KR" sz="16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426833-CA9F-432E-9100-82B2284DA8BD}"/>
              </a:ext>
            </a:extLst>
          </p:cNvPr>
          <p:cNvSpPr/>
          <p:nvPr/>
        </p:nvSpPr>
        <p:spPr>
          <a:xfrm>
            <a:off x="119062" y="1440732"/>
            <a:ext cx="4357688" cy="212796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77ADB7-22CF-42DB-ACAD-BBD363CE7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0" y="1580244"/>
            <a:ext cx="4318471" cy="145767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0B378739-3ADC-47B5-BC87-E369C22CB203}"/>
              </a:ext>
            </a:extLst>
          </p:cNvPr>
          <p:cNvSpPr/>
          <p:nvPr/>
        </p:nvSpPr>
        <p:spPr>
          <a:xfrm>
            <a:off x="128028" y="3095698"/>
            <a:ext cx="4339757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Efficient federated learning via the exchange of lightweight fitness score  between devices sharing the same seed</a:t>
            </a:r>
            <a:endParaRPr lang="en-US" altLang="ko-KR" sz="12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77AED73-F06A-4FCB-BFE3-C7ABA1BCB052}"/>
              </a:ext>
            </a:extLst>
          </p:cNvPr>
          <p:cNvSpPr/>
          <p:nvPr/>
        </p:nvSpPr>
        <p:spPr>
          <a:xfrm>
            <a:off x="4667250" y="925748"/>
            <a:ext cx="4357688" cy="56197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Test-Time Style Shifting for Domain Generalization [ICML’23]</a:t>
            </a:r>
            <a:endParaRPr lang="en-US" altLang="ko-KR" sz="16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B45660F-6CE6-4D8E-831B-FB0B4DE73206}"/>
              </a:ext>
            </a:extLst>
          </p:cNvPr>
          <p:cNvSpPr/>
          <p:nvPr/>
        </p:nvSpPr>
        <p:spPr>
          <a:xfrm>
            <a:off x="4667250" y="1440732"/>
            <a:ext cx="4357688" cy="212796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7B24B8D-BD87-4570-819E-8169BE42E439}"/>
              </a:ext>
            </a:extLst>
          </p:cNvPr>
          <p:cNvSpPr/>
          <p:nvPr/>
        </p:nvSpPr>
        <p:spPr>
          <a:xfrm>
            <a:off x="4682490" y="3097129"/>
            <a:ext cx="4331804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Style-balancing and test-time style shifting to handle arbitrary domains for domain generalization </a:t>
            </a:r>
            <a:endParaRPr lang="en-US" altLang="ko-KR" sz="12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4C7D2F7-5EFB-4866-B93F-6B85227AEBB5}"/>
              </a:ext>
            </a:extLst>
          </p:cNvPr>
          <p:cNvSpPr/>
          <p:nvPr/>
        </p:nvSpPr>
        <p:spPr>
          <a:xfrm>
            <a:off x="4667250" y="3781341"/>
            <a:ext cx="4357688" cy="5619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Active Object Detection with Evidential Deep Learning [ICLR’23]</a:t>
            </a:r>
            <a:endParaRPr lang="en-US" altLang="ko-KR" sz="16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9881703-C775-4ECE-97E3-6FEC142A54EE}"/>
              </a:ext>
            </a:extLst>
          </p:cNvPr>
          <p:cNvSpPr/>
          <p:nvPr/>
        </p:nvSpPr>
        <p:spPr>
          <a:xfrm>
            <a:off x="4667250" y="4296325"/>
            <a:ext cx="4357688" cy="2127968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C7FB6FF-B5FA-4431-8B1A-4700A13E1DEF}"/>
              </a:ext>
            </a:extLst>
          </p:cNvPr>
          <p:cNvSpPr/>
          <p:nvPr/>
        </p:nvSpPr>
        <p:spPr>
          <a:xfrm>
            <a:off x="4676215" y="5951291"/>
            <a:ext cx="4338079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Box-wise and image-wise informativeness prediction using Bayeisan learning and hierarchical information aggregation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38312F-9747-4443-B5EC-0662BC639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499" y="4470476"/>
            <a:ext cx="4227615" cy="131535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D3CDF8A-013B-44C3-87E0-D845D3963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2499" y="1653180"/>
            <a:ext cx="4227615" cy="1240273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B6076CA-D941-44BB-9ABF-78127BB5538A}"/>
              </a:ext>
            </a:extLst>
          </p:cNvPr>
          <p:cNvSpPr/>
          <p:nvPr/>
        </p:nvSpPr>
        <p:spPr>
          <a:xfrm>
            <a:off x="110097" y="3781341"/>
            <a:ext cx="4357688" cy="56197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Robust FL against Stragglers and Adversarial Attacks [NeurIPS’21]</a:t>
            </a:r>
            <a:endParaRPr lang="en-US" altLang="ko-KR" sz="1600" b="1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E0FC8F1-5115-49F1-8C70-20F57B5F5C1D}"/>
              </a:ext>
            </a:extLst>
          </p:cNvPr>
          <p:cNvSpPr/>
          <p:nvPr/>
        </p:nvSpPr>
        <p:spPr>
          <a:xfrm>
            <a:off x="110097" y="4296325"/>
            <a:ext cx="4357688" cy="2127968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2AF7F6C-0F40-4CDA-86BB-5E52D21F2A2C}"/>
              </a:ext>
            </a:extLst>
          </p:cNvPr>
          <p:cNvSpPr/>
          <p:nvPr/>
        </p:nvSpPr>
        <p:spPr>
          <a:xfrm>
            <a:off x="125337" y="5952722"/>
            <a:ext cx="4331804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200">
                <a:ln w="13500">
                  <a:solidFill>
                    <a:srgbClr val="4F81BD">
                      <a:shade val="2500"/>
                      <a:alpha val="6500"/>
                    </a:srgbClr>
                  </a:solidFill>
                  <a:prstDash val="solid"/>
                </a:ln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Entropy-based filtering and loss-weighted averaging against adversarial attacks in FL</a:t>
            </a:r>
            <a:endParaRPr lang="en-US" altLang="ko-KR" sz="1200" dirty="0">
              <a:ln w="13500">
                <a:solidFill>
                  <a:srgbClr val="4F81BD">
                    <a:shade val="2500"/>
                    <a:alpha val="6500"/>
                  </a:srgbClr>
                </a:solidFill>
                <a:prstDash val="solid"/>
              </a:ln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73CD9B2-728C-49CF-814C-F6058D4D7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86" y="4479343"/>
            <a:ext cx="4167330" cy="1394666"/>
          </a:xfrm>
          <a:prstGeom prst="rect">
            <a:avLst/>
          </a:prstGeom>
        </p:spPr>
      </p:pic>
      <p:sp>
        <p:nvSpPr>
          <p:cNvPr id="68" name="Slide Number Placeholder 2">
            <a:extLst>
              <a:ext uri="{FF2B5EF4-FFF2-40B4-BE49-F238E27FC236}">
                <a16:creationId xmlns:a16="http://schemas.microsoft.com/office/drawing/2014/main" id="{DB4E39C7-9BCF-4CD5-8FB3-6A040FD9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62750" y="6607176"/>
            <a:ext cx="2057400" cy="365125"/>
          </a:xfrm>
        </p:spPr>
        <p:txBody>
          <a:bodyPr/>
          <a:lstStyle/>
          <a:p>
            <a:fld id="{C7C75CB5-F7A9-4505-8850-2566DBFCFD27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490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Introduction to the Laboratory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75CB5-F7A9-4505-8850-2566DBFCFD27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35" name="Content Placeholder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err="1"/>
              <a:t>MoonLab</a:t>
            </a:r>
            <a:r>
              <a:rPr lang="en-US" dirty="0"/>
              <a:t> </a:t>
            </a:r>
            <a:r>
              <a:rPr lang="en-US"/>
              <a:t>- Storage, Communications </a:t>
            </a:r>
            <a:r>
              <a:rPr lang="en-US" dirty="0"/>
              <a:t>&amp; Machine Learning</a:t>
            </a:r>
          </a:p>
        </p:txBody>
      </p:sp>
      <p:cxnSp>
        <p:nvCxnSpPr>
          <p:cNvPr id="85" name="Straight Connector 95"/>
          <p:cNvCxnSpPr/>
          <p:nvPr/>
        </p:nvCxnSpPr>
        <p:spPr>
          <a:xfrm>
            <a:off x="647700" y="1129200"/>
            <a:ext cx="625602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66C13C1-9C3F-4FF5-9CE7-DF6A1B78CEFB}"/>
              </a:ext>
            </a:extLst>
          </p:cNvPr>
          <p:cNvSpPr/>
          <p:nvPr/>
        </p:nvSpPr>
        <p:spPr>
          <a:xfrm>
            <a:off x="19558" y="3249000"/>
            <a:ext cx="3035529" cy="360000"/>
          </a:xfrm>
          <a:prstGeom prst="rect">
            <a:avLst/>
          </a:prstGeom>
          <a:pattFill prst="wdUpDiag">
            <a:fgClr>
              <a:srgbClr val="135381"/>
            </a:fgClr>
            <a:bgClr>
              <a:srgbClr val="005AA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rmAutofit/>
          </a:bodyPr>
          <a:lstStyle/>
          <a:p>
            <a:pPr algn="ctr"/>
            <a:endParaRPr lang="ko-KR" altLang="en-US" sz="140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1" name="자유형: 도형 207">
            <a:extLst>
              <a:ext uri="{FF2B5EF4-FFF2-40B4-BE49-F238E27FC236}">
                <a16:creationId xmlns:a16="http://schemas.microsoft.com/office/drawing/2014/main" id="{15010631-70BF-4085-9FFB-59FD31916E03}"/>
              </a:ext>
            </a:extLst>
          </p:cNvPr>
          <p:cNvSpPr/>
          <p:nvPr/>
        </p:nvSpPr>
        <p:spPr>
          <a:xfrm>
            <a:off x="573557" y="1721861"/>
            <a:ext cx="1732883" cy="1421851"/>
          </a:xfrm>
          <a:custGeom>
            <a:avLst/>
            <a:gdLst>
              <a:gd name="connsiteX0" fmla="*/ 828000 w 1656000"/>
              <a:gd name="connsiteY0" fmla="*/ 0 h 1388863"/>
              <a:gd name="connsiteX1" fmla="*/ 1656000 w 1656000"/>
              <a:gd name="connsiteY1" fmla="*/ 828000 h 1388863"/>
              <a:gd name="connsiteX2" fmla="*/ 1514591 w 1656000"/>
              <a:gd name="connsiteY2" fmla="*/ 1290943 h 1388863"/>
              <a:gd name="connsiteX3" fmla="*/ 1433799 w 1656000"/>
              <a:gd name="connsiteY3" fmla="*/ 1388863 h 1388863"/>
              <a:gd name="connsiteX4" fmla="*/ 222201 w 1656000"/>
              <a:gd name="connsiteY4" fmla="*/ 1388863 h 1388863"/>
              <a:gd name="connsiteX5" fmla="*/ 141409 w 1656000"/>
              <a:gd name="connsiteY5" fmla="*/ 1290943 h 1388863"/>
              <a:gd name="connsiteX6" fmla="*/ 0 w 1656000"/>
              <a:gd name="connsiteY6" fmla="*/ 828000 h 1388863"/>
              <a:gd name="connsiteX7" fmla="*/ 828000 w 1656000"/>
              <a:gd name="connsiteY7" fmla="*/ 0 h 138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56000" h="1388863">
                <a:moveTo>
                  <a:pt x="828000" y="0"/>
                </a:moveTo>
                <a:cubicBezTo>
                  <a:pt x="1285292" y="0"/>
                  <a:pt x="1656000" y="370708"/>
                  <a:pt x="1656000" y="828000"/>
                </a:cubicBezTo>
                <a:cubicBezTo>
                  <a:pt x="1656000" y="999485"/>
                  <a:pt x="1603869" y="1158793"/>
                  <a:pt x="1514591" y="1290943"/>
                </a:cubicBezTo>
                <a:lnTo>
                  <a:pt x="1433799" y="1388863"/>
                </a:lnTo>
                <a:lnTo>
                  <a:pt x="222201" y="1388863"/>
                </a:lnTo>
                <a:lnTo>
                  <a:pt x="141409" y="1290943"/>
                </a:lnTo>
                <a:cubicBezTo>
                  <a:pt x="52131" y="1158793"/>
                  <a:pt x="0" y="999485"/>
                  <a:pt x="0" y="828000"/>
                </a:cubicBezTo>
                <a:cubicBezTo>
                  <a:pt x="0" y="370708"/>
                  <a:pt x="370708" y="0"/>
                  <a:pt x="828000" y="0"/>
                </a:cubicBezTo>
                <a:close/>
              </a:path>
            </a:pathLst>
          </a:custGeom>
          <a:pattFill prst="wdUpDiag">
            <a:fgClr>
              <a:srgbClr val="5EC2D9"/>
            </a:fgClr>
            <a:bgClr>
              <a:srgbClr val="61CAE0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400" spc="-6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43" name="사각형: 둥근 위쪽 모서리 197">
            <a:extLst>
              <a:ext uri="{FF2B5EF4-FFF2-40B4-BE49-F238E27FC236}">
                <a16:creationId xmlns:a16="http://schemas.microsoft.com/office/drawing/2014/main" id="{AD168F91-B20E-4129-BA9B-2560DDC66E59}"/>
              </a:ext>
            </a:extLst>
          </p:cNvPr>
          <p:cNvSpPr/>
          <p:nvPr/>
        </p:nvSpPr>
        <p:spPr>
          <a:xfrm rot="5400000">
            <a:off x="4889580" y="-237876"/>
            <a:ext cx="2474101" cy="5812465"/>
          </a:xfrm>
          <a:prstGeom prst="round2SameRect">
            <a:avLst>
              <a:gd name="adj1" fmla="val 11750"/>
              <a:gd name="adj2" fmla="val 1021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4F2F50-F7A2-4F27-B2C6-EB8D073BCB14}"/>
              </a:ext>
            </a:extLst>
          </p:cNvPr>
          <p:cNvSpPr txBox="1"/>
          <p:nvPr/>
        </p:nvSpPr>
        <p:spPr>
          <a:xfrm>
            <a:off x="0" y="3321278"/>
            <a:ext cx="3055087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altLang="ko-KR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Prof.</a:t>
            </a:r>
            <a:r>
              <a:rPr lang="ko-KR" altLang="en-US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400" b="1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Jaekyun</a:t>
            </a:r>
            <a:r>
              <a:rPr lang="en-US" altLang="ko-KR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Moon</a:t>
            </a:r>
            <a:endParaRPr lang="ko-KR" altLang="en-US" sz="1400" b="1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0E2938D9-ED27-4EC9-ADE1-D89048F8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45" y="1613574"/>
            <a:ext cx="1221905" cy="1512428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9785BB4-AAA8-488F-9CA8-111706A902D6}"/>
              </a:ext>
            </a:extLst>
          </p:cNvPr>
          <p:cNvGrpSpPr/>
          <p:nvPr/>
        </p:nvGrpSpPr>
        <p:grpSpPr>
          <a:xfrm>
            <a:off x="1" y="3862677"/>
            <a:ext cx="3383264" cy="2094633"/>
            <a:chOff x="55499" y="3862677"/>
            <a:chExt cx="3327765" cy="209463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96DE6AA-55BC-4C93-87BC-46DEC26A06AE}"/>
                </a:ext>
              </a:extLst>
            </p:cNvPr>
            <p:cNvSpPr txBox="1"/>
            <p:nvPr/>
          </p:nvSpPr>
          <p:spPr>
            <a:xfrm>
              <a:off x="55648" y="3862677"/>
              <a:ext cx="3055087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n-US" altLang="ko-KR" sz="1400" b="1" spc="-3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0000101010101" charset="-127"/>
                  <a:ea typeface="나눔바른고딕" panose="020B0600000101010101" charset="-127"/>
                </a:rPr>
                <a:t>Career</a:t>
              </a:r>
              <a:endParaRPr lang="ko-KR" altLang="en-US" sz="14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F69056C-5DD6-4606-9109-7693920E400E}"/>
                </a:ext>
              </a:extLst>
            </p:cNvPr>
            <p:cNvGrpSpPr/>
            <p:nvPr/>
          </p:nvGrpSpPr>
          <p:grpSpPr>
            <a:xfrm>
              <a:off x="55499" y="4134611"/>
              <a:ext cx="3327765" cy="1822699"/>
              <a:chOff x="-82949" y="4086239"/>
              <a:chExt cx="3327765" cy="1822699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87350EA-2B92-46B3-B0F7-FB7103AE99FA}"/>
                  </a:ext>
                </a:extLst>
              </p:cNvPr>
              <p:cNvSpPr txBox="1"/>
              <p:nvPr/>
            </p:nvSpPr>
            <p:spPr>
              <a:xfrm>
                <a:off x="996537" y="5508828"/>
                <a:ext cx="18384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  <a:t>Prof., University of Minnesota</a:t>
                </a:r>
                <a:endParaRPr lang="ko-KR" altLang="en-US" sz="10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7947711-8ACC-40E3-802D-65749A89B9FC}"/>
                  </a:ext>
                </a:extLst>
              </p:cNvPr>
              <p:cNvSpPr txBox="1"/>
              <p:nvPr/>
            </p:nvSpPr>
            <p:spPr>
              <a:xfrm>
                <a:off x="996891" y="5093417"/>
                <a:ext cx="22348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  <a:t>Link-A-Media Devices Corp </a:t>
                </a:r>
                <a:b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</a:br>
                <a: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  <a:t>Chief Technology Officer</a:t>
                </a:r>
                <a:endParaRPr lang="ko-KR" altLang="en-US" sz="10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593A42F-76ED-4FBF-9342-07F59F7E9534}"/>
                  </a:ext>
                </a:extLst>
              </p:cNvPr>
              <p:cNvSpPr txBox="1"/>
              <p:nvPr/>
            </p:nvSpPr>
            <p:spPr>
              <a:xfrm>
                <a:off x="996891" y="4768646"/>
                <a:ext cx="22479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  <a:t>Prof., School of EE, KAIST</a:t>
                </a:r>
                <a:endParaRPr lang="ko-KR" altLang="en-US" sz="10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FEDC8E7-1636-4CCE-814D-6EB48812248B}"/>
                  </a:ext>
                </a:extLst>
              </p:cNvPr>
              <p:cNvSpPr txBox="1"/>
              <p:nvPr/>
            </p:nvSpPr>
            <p:spPr>
              <a:xfrm>
                <a:off x="996978" y="4448921"/>
                <a:ext cx="223489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  <a:t>Head, School of EE, KAIST</a:t>
                </a:r>
                <a:endParaRPr lang="ko-KR" altLang="en-US" sz="10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EC002BEA-D1AE-4100-B4DE-6BF72FF5B0C5}"/>
                  </a:ext>
                </a:extLst>
              </p:cNvPr>
              <p:cNvSpPr txBox="1"/>
              <p:nvPr/>
            </p:nvSpPr>
            <p:spPr>
              <a:xfrm>
                <a:off x="-75341" y="5517537"/>
                <a:ext cx="10086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  <a:t>99.09 ~ 09.04</a:t>
                </a:r>
                <a:endParaRPr lang="ko-KR" altLang="en-US" sz="10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79F1316-13C3-4265-B464-108C9B78BA6B}"/>
                  </a:ext>
                </a:extLst>
              </p:cNvPr>
              <p:cNvSpPr txBox="1"/>
              <p:nvPr/>
            </p:nvSpPr>
            <p:spPr>
              <a:xfrm>
                <a:off x="-82949" y="5514134"/>
                <a:ext cx="18473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sz="10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85ACB02-D802-4309-B8FE-482347321FFE}"/>
                  </a:ext>
                </a:extLst>
              </p:cNvPr>
              <p:cNvSpPr txBox="1"/>
              <p:nvPr/>
            </p:nvSpPr>
            <p:spPr>
              <a:xfrm>
                <a:off x="-69444" y="5102126"/>
                <a:ext cx="10086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  <a:t>08.01 ~ 08.12</a:t>
                </a:r>
                <a:endParaRPr lang="ko-KR" altLang="en-US" sz="10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0A87955-F72B-4979-9A9F-726561CFB50D}"/>
                  </a:ext>
                </a:extLst>
              </p:cNvPr>
              <p:cNvSpPr txBox="1"/>
              <p:nvPr/>
            </p:nvSpPr>
            <p:spPr>
              <a:xfrm>
                <a:off x="-63712" y="4777355"/>
                <a:ext cx="11192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  <a:t>09.05 ~ Current</a:t>
                </a:r>
                <a:endParaRPr lang="ko-KR" altLang="en-US" sz="10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9DDE45FF-D987-44AA-BD7B-786AA168961F}"/>
                  </a:ext>
                </a:extLst>
              </p:cNvPr>
              <p:cNvSpPr txBox="1"/>
              <p:nvPr/>
            </p:nvSpPr>
            <p:spPr>
              <a:xfrm>
                <a:off x="-69444" y="4457630"/>
                <a:ext cx="10086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  <a:t>16.09 ~ 20.08</a:t>
                </a:r>
                <a:endParaRPr lang="ko-KR" altLang="en-US" sz="10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E5D760B-455B-4185-A53B-100F7DD3632A}"/>
                  </a:ext>
                </a:extLst>
              </p:cNvPr>
              <p:cNvSpPr txBox="1"/>
              <p:nvPr/>
            </p:nvSpPr>
            <p:spPr>
              <a:xfrm>
                <a:off x="-63712" y="4089491"/>
                <a:ext cx="1119217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  <a:t>23.03 ~ Current</a:t>
                </a:r>
                <a:endParaRPr lang="ko-KR" altLang="en-US" sz="10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A04AB94-C7F2-47F3-BE50-056DE521EE3A}"/>
                  </a:ext>
                </a:extLst>
              </p:cNvPr>
              <p:cNvSpPr txBox="1"/>
              <p:nvPr/>
            </p:nvSpPr>
            <p:spPr>
              <a:xfrm>
                <a:off x="997064" y="4086239"/>
                <a:ext cx="22348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latin typeface="나눔바른고딕" panose="020B0600000101010101" charset="-127"/>
                    <a:ea typeface="나눔바른고딕" panose="020B0600000101010101" charset="-127"/>
                  </a:rPr>
                  <a:t>Dean, College of Engineering, KAIST</a:t>
                </a:r>
                <a:endParaRPr lang="ko-KR" altLang="en-US" sz="1000" dirty="0">
                  <a:latin typeface="나눔바른고딕" panose="020B0600000101010101" charset="-127"/>
                  <a:ea typeface="나눔바른고딕" panose="020B0600000101010101" charset="-127"/>
                </a:endParaRPr>
              </a:p>
            </p:txBody>
          </p:sp>
        </p:grpSp>
      </p:grpSp>
      <p:sp>
        <p:nvSpPr>
          <p:cNvPr id="78" name="AutoShape 4">
            <a:extLst>
              <a:ext uri="{FF2B5EF4-FFF2-40B4-BE49-F238E27FC236}">
                <a16:creationId xmlns:a16="http://schemas.microsoft.com/office/drawing/2014/main" id="{B5BB6DEC-3109-450D-BCA0-56BDA8D780A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37157" y="4674396"/>
            <a:ext cx="2042511" cy="710377"/>
          </a:xfrm>
          <a:prstGeom prst="chevron">
            <a:avLst>
              <a:gd name="adj" fmla="val 17842"/>
            </a:avLst>
          </a:prstGeom>
          <a:solidFill>
            <a:srgbClr val="00B050"/>
          </a:soli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fontAlgn="base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Federated Learning and Efficient Machine Learning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AutoShape 4">
            <a:extLst>
              <a:ext uri="{FF2B5EF4-FFF2-40B4-BE49-F238E27FC236}">
                <a16:creationId xmlns:a16="http://schemas.microsoft.com/office/drawing/2014/main" id="{40208671-44C8-4FCC-8A7C-A6937BA8FDDD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85930" y="4674395"/>
            <a:ext cx="2126151" cy="710377"/>
          </a:xfrm>
          <a:prstGeom prst="chevron">
            <a:avLst>
              <a:gd name="adj" fmla="val 17842"/>
            </a:avLst>
          </a:prstGeom>
          <a:solidFill>
            <a:srgbClr val="C0504D"/>
          </a:soli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fontAlgn="base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Test-Time Adaptation and Domain Generalization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0" name="AutoShape 4">
            <a:extLst>
              <a:ext uri="{FF2B5EF4-FFF2-40B4-BE49-F238E27FC236}">
                <a16:creationId xmlns:a16="http://schemas.microsoft.com/office/drawing/2014/main" id="{62673AA5-E71D-441C-A825-1224C1CFFA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6934705" y="4674396"/>
            <a:ext cx="2042510" cy="710377"/>
          </a:xfrm>
          <a:prstGeom prst="chevron">
            <a:avLst>
              <a:gd name="adj" fmla="val 17842"/>
            </a:avLst>
          </a:prstGeom>
          <a:solidFill>
            <a:srgbClr val="0085C0"/>
          </a:solidFill>
          <a:ln w="38100">
            <a:solidFill>
              <a:srgbClr val="EAEAEA"/>
            </a:solidFill>
            <a:miter lim="800000"/>
            <a:headEnd/>
            <a:tailEnd/>
          </a:ln>
          <a:effectLst>
            <a:outerShdw dist="109250" dir="3267739" algn="ctr" rotWithShape="0">
              <a:srgbClr val="333333">
                <a:alpha val="50000"/>
              </a:srgbClr>
            </a:outerShdw>
          </a:effectLst>
        </p:spPr>
        <p:txBody>
          <a:bodyPr wrap="square" anchor="ctr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fontAlgn="base"/>
            <a:r>
              <a:rPr lang="en-US" altLang="ko-KR" sz="1200" b="1">
                <a:solidFill>
                  <a:schemeClr val="bg1"/>
                </a:solidFill>
                <a:latin typeface="+mn-ea"/>
              </a:rPr>
              <a:t>Domain-Specific Personalization of Foundation Model</a:t>
            </a:r>
            <a:endParaRPr lang="en-US" altLang="ko-KR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6" name="Rectangle 39">
            <a:extLst>
              <a:ext uri="{FF2B5EF4-FFF2-40B4-BE49-F238E27FC236}">
                <a16:creationId xmlns:a16="http://schemas.microsoft.com/office/drawing/2014/main" id="{9A49C55E-85DD-4C40-92D1-6B397E569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403" y="2087715"/>
            <a:ext cx="5363162" cy="430887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176213" indent="-176213">
              <a:spcAft>
                <a:spcPts val="200"/>
              </a:spcAft>
              <a:buClr>
                <a:schemeClr val="tx2"/>
              </a:buClr>
              <a:buSzPct val="80000"/>
              <a:buFont typeface="Wingdings 2" pitchFamily="18" charset="2"/>
              <a:buChar char=""/>
              <a:defRPr/>
            </a:pPr>
            <a:r>
              <a:rPr lang="en-US" altLang="ko-KR" sz="1400" spc="-6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Main </a:t>
            </a:r>
            <a:r>
              <a:rPr lang="en-US" altLang="ko-KR" sz="1400" spc="-6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interests </a:t>
            </a:r>
            <a:r>
              <a:rPr lang="en-US" altLang="ko-KR" sz="1400" spc="-6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in distributed/federated Learning, robust AI against domain shifts/attacks and resource-efficient AI.</a:t>
            </a:r>
            <a:endParaRPr lang="en-US" altLang="ko-KR" sz="1400" spc="-6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7" name="Rectangle 39">
            <a:extLst>
              <a:ext uri="{FF2B5EF4-FFF2-40B4-BE49-F238E27FC236}">
                <a16:creationId xmlns:a16="http://schemas.microsoft.com/office/drawing/2014/main" id="{095638EA-BA14-402D-BB35-44B3B5A26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343" y="2701695"/>
            <a:ext cx="5363162" cy="430887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176213" indent="-176213">
              <a:spcAft>
                <a:spcPts val="200"/>
              </a:spcAft>
              <a:buClr>
                <a:schemeClr val="tx2"/>
              </a:buClr>
              <a:buSzPct val="80000"/>
              <a:buFont typeface="Wingdings 2" pitchFamily="18" charset="2"/>
              <a:buChar char=""/>
              <a:defRPr/>
            </a:pPr>
            <a:r>
              <a:rPr lang="en-US" altLang="ko-KR" sz="1400" spc="-6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Published </a:t>
            </a:r>
            <a:r>
              <a:rPr lang="en-US" altLang="ko-KR" sz="1400" spc="-6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more than 100 international journals and 50 </a:t>
            </a:r>
            <a:r>
              <a:rPr lang="en-US" altLang="ko-KR" sz="1400" spc="-6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conference papers including top AI/ML conferences (ICML, NeurIPS, ICLR).</a:t>
            </a:r>
            <a:endParaRPr lang="en-US" altLang="ko-KR" sz="1400" spc="-6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88" name="Rectangle 39">
            <a:extLst>
              <a:ext uri="{FF2B5EF4-FFF2-40B4-BE49-F238E27FC236}">
                <a16:creationId xmlns:a16="http://schemas.microsoft.com/office/drawing/2014/main" id="{70181E35-AB81-43F9-AE00-EAE8230CC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8343" y="3354369"/>
            <a:ext cx="5363162" cy="21544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176213" indent="-176213">
              <a:spcAft>
                <a:spcPts val="200"/>
              </a:spcAft>
              <a:buClr>
                <a:schemeClr val="tx2"/>
              </a:buClr>
              <a:buSzPct val="80000"/>
              <a:buFont typeface="Wingdings 2" pitchFamily="18" charset="2"/>
              <a:buChar char=""/>
              <a:defRPr/>
            </a:pPr>
            <a:r>
              <a:rPr lang="en-US" altLang="ko-KR" sz="1400" spc="-6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IEEE </a:t>
            </a:r>
            <a:r>
              <a:rPr lang="en-US" altLang="ko-KR" sz="1400" spc="-6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Fellow </a:t>
            </a:r>
            <a:r>
              <a:rPr lang="en-US" altLang="ko-KR" sz="1400" spc="-6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latin typeface="나눔바른고딕" panose="020B0600000101010101" charset="-127"/>
                <a:ea typeface="나눔바른고딕" panose="020B0600000101010101" charset="-127"/>
              </a:rPr>
              <a:t>since 2005</a:t>
            </a:r>
            <a:endParaRPr lang="en-US" altLang="ko-KR" sz="1400" spc="-6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738EFE-5B28-4579-AC4B-2118760067C4}"/>
              </a:ext>
            </a:extLst>
          </p:cNvPr>
          <p:cNvSpPr/>
          <p:nvPr/>
        </p:nvSpPr>
        <p:spPr>
          <a:xfrm>
            <a:off x="4868423" y="4361545"/>
            <a:ext cx="21868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&lt;Recent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research</a:t>
            </a:r>
            <a:r>
              <a:rPr lang="ko-KR" altLang="en-US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topics&gt;</a:t>
            </a:r>
            <a:endParaRPr lang="ko-KR" altLang="en-US" sz="1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2DCC88-CC1C-47BD-A839-3EE11D2CEBAB}"/>
              </a:ext>
            </a:extLst>
          </p:cNvPr>
          <p:cNvSpPr/>
          <p:nvPr/>
        </p:nvSpPr>
        <p:spPr>
          <a:xfrm>
            <a:off x="3326235" y="1397699"/>
            <a:ext cx="4572000" cy="54886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9533" lvl="0" indent="-109533">
              <a:spcAft>
                <a:spcPts val="200"/>
              </a:spcAft>
              <a:buClr>
                <a:srgbClr val="44546A"/>
              </a:buClr>
              <a:buSzPct val="80000"/>
              <a:buFont typeface="Wingdings 2" pitchFamily="18" charset="2"/>
              <a:buChar char=""/>
              <a:defRPr/>
            </a:pPr>
            <a:endParaRPr lang="en-US" altLang="ko-KR" sz="1400" spc="-6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prstClr val="black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176213" lvl="0" indent="-176213">
              <a:spcAft>
                <a:spcPts val="200"/>
              </a:spcAft>
              <a:buClr>
                <a:srgbClr val="44546A"/>
              </a:buClr>
              <a:buSzPct val="80000"/>
              <a:buFont typeface="Wingdings 2" pitchFamily="18" charset="2"/>
              <a:buChar char=""/>
              <a:defRPr/>
            </a:pPr>
            <a:r>
              <a:rPr lang="en-US" altLang="ko-KR" sz="1400" spc="-60">
                <a:ln>
                  <a:solidFill>
                    <a:prstClr val="black">
                      <a:lumMod val="75000"/>
                      <a:lumOff val="25000"/>
                      <a:alpha val="0"/>
                    </a:prstClr>
                  </a:solidFill>
                </a:ln>
                <a:solidFill>
                  <a:prstClr val="black"/>
                </a:solidFill>
                <a:latin typeface="나눔바른고딕" panose="020B0600000101010101" charset="-127"/>
                <a:ea typeface="나눔바른고딕" panose="020B0600000101010101" charset="-127"/>
              </a:rPr>
              <a:t>Dean, College of Engineering, KAIST since 2023</a:t>
            </a:r>
            <a:endParaRPr lang="en-US" altLang="ko-KR" sz="1400" spc="-60" dirty="0">
              <a:ln>
                <a:solidFill>
                  <a:prstClr val="black">
                    <a:lumMod val="75000"/>
                    <a:lumOff val="25000"/>
                    <a:alpha val="0"/>
                  </a:prstClr>
                </a:solidFill>
              </a:ln>
              <a:solidFill>
                <a:prstClr val="black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50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Life</a:t>
            </a:r>
            <a:r>
              <a:rPr lang="ko-KR" altLang="en-US" dirty="0"/>
              <a:t> </a:t>
            </a:r>
            <a:r>
              <a:rPr lang="en-US" altLang="ko-KR" dirty="0"/>
              <a:t>in </a:t>
            </a:r>
            <a:r>
              <a:rPr lang="en-US" altLang="ko-KR" dirty="0" err="1"/>
              <a:t>MoonLab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C75CB5-F7A9-4505-8850-2566DBFCFD27}" type="slidenum">
              <a:rPr kumimoji="0" lang="ko-KR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35" name="Content Placeholder 3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/>
              <a:t>4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659BB5-A5C0-452F-BB29-3CED0AB0A583}"/>
              </a:ext>
            </a:extLst>
          </p:cNvPr>
          <p:cNvSpPr txBox="1"/>
          <p:nvPr/>
        </p:nvSpPr>
        <p:spPr>
          <a:xfrm>
            <a:off x="3171053" y="3845351"/>
            <a:ext cx="2813431" cy="20907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62" dirty="0"/>
              <a:t>We’re looking for passionate students. If you have any interest, feel free to contact us! </a:t>
            </a:r>
            <a:r>
              <a:rPr lang="en-US" altLang="ko-KR" sz="1600" dirty="0"/>
              <a:t>We are excited to have a wonderful time with you in </a:t>
            </a:r>
            <a:r>
              <a:rPr lang="en-US" altLang="ko-KR" sz="1600" dirty="0" err="1"/>
              <a:t>MoonLab</a:t>
            </a:r>
            <a:r>
              <a:rPr lang="en-US" altLang="ko-KR" sz="1600" dirty="0"/>
              <a:t>. </a:t>
            </a:r>
          </a:p>
          <a:p>
            <a:pPr algn="ctr"/>
            <a:endParaRPr lang="en-US" altLang="ko-KR" sz="1600" dirty="0"/>
          </a:p>
          <a:p>
            <a:pPr algn="ctr"/>
            <a:r>
              <a:rPr lang="en-US" altLang="ko-KR" sz="1600" dirty="0"/>
              <a:t>Contact: </a:t>
            </a:r>
            <a:r>
              <a:rPr lang="en-US" altLang="ko-KR" sz="1600" dirty="0">
                <a:hlinkClick r:id="rId3"/>
              </a:rPr>
              <a:t>jmoon@kaist.edu</a:t>
            </a:r>
            <a:r>
              <a:rPr lang="en-US" altLang="ko-KR" sz="1600" dirty="0"/>
              <a:t> </a:t>
            </a:r>
            <a:endParaRPr lang="ko-KR" altLang="en-US" sz="1662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80D918-E860-4473-97BA-B2C33EBFA7A6}"/>
              </a:ext>
            </a:extLst>
          </p:cNvPr>
          <p:cNvSpPr/>
          <p:nvPr/>
        </p:nvSpPr>
        <p:spPr>
          <a:xfrm>
            <a:off x="597712" y="3259723"/>
            <a:ext cx="2046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2024.05 Teacher’s</a:t>
            </a:r>
            <a:r>
              <a:rPr lang="ko-KR" altLang="en-US" sz="1600" dirty="0"/>
              <a:t> </a:t>
            </a:r>
            <a:r>
              <a:rPr lang="en-US" altLang="ko-KR" sz="1600" dirty="0"/>
              <a:t>Day</a:t>
            </a:r>
            <a:endParaRPr lang="ko-KR" altLang="en-US" sz="1600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0A7AA4D2-0329-47C4-AD35-8FD49F5B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1053" y="1044561"/>
            <a:ext cx="2813430" cy="211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5445EC-F7BF-4C2F-A28C-33915A79705B}"/>
              </a:ext>
            </a:extLst>
          </p:cNvPr>
          <p:cNvSpPr/>
          <p:nvPr/>
        </p:nvSpPr>
        <p:spPr>
          <a:xfrm>
            <a:off x="3784765" y="3259723"/>
            <a:ext cx="15744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2024.12 </a:t>
            </a:r>
            <a:r>
              <a:rPr lang="en-US" altLang="ko-KR" sz="1600" dirty="0" err="1"/>
              <a:t>NeurIPS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08A5B65-4ECC-4889-9FA7-01CA7C24D0E5}"/>
              </a:ext>
            </a:extLst>
          </p:cNvPr>
          <p:cNvSpPr/>
          <p:nvPr/>
        </p:nvSpPr>
        <p:spPr>
          <a:xfrm>
            <a:off x="6901472" y="3259723"/>
            <a:ext cx="13292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2023.07 ICML</a:t>
            </a:r>
            <a:endParaRPr lang="ko-KR" altLang="en-US" sz="16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6C90B8-3A6F-49C0-BBA8-A59494BDF8C4}"/>
              </a:ext>
            </a:extLst>
          </p:cNvPr>
          <p:cNvSpPr/>
          <p:nvPr/>
        </p:nvSpPr>
        <p:spPr>
          <a:xfrm>
            <a:off x="987370" y="5895886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2023.05 ICLR</a:t>
            </a:r>
            <a:endParaRPr lang="ko-KR" altLang="en-US" sz="16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6A3BA56-97D9-4283-A36B-8BAED2B3F5B9}"/>
              </a:ext>
            </a:extLst>
          </p:cNvPr>
          <p:cNvGrpSpPr/>
          <p:nvPr/>
        </p:nvGrpSpPr>
        <p:grpSpPr>
          <a:xfrm>
            <a:off x="214002" y="3785812"/>
            <a:ext cx="2813430" cy="2110074"/>
            <a:chOff x="761999" y="3814289"/>
            <a:chExt cx="3310699" cy="2483026"/>
          </a:xfrm>
        </p:grpSpPr>
        <p:pic>
          <p:nvPicPr>
            <p:cNvPr id="26" name="Picture 4" descr="1.jpg (1200×900)">
              <a:extLst>
                <a:ext uri="{FF2B5EF4-FFF2-40B4-BE49-F238E27FC236}">
                  <a16:creationId xmlns:a16="http://schemas.microsoft.com/office/drawing/2014/main" id="{8A2CF09A-4081-4172-BC3C-18CDE64B2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999" y="3814291"/>
              <a:ext cx="3310699" cy="248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 descr="2.jpg (1200×900)">
              <a:extLst>
                <a:ext uri="{FF2B5EF4-FFF2-40B4-BE49-F238E27FC236}">
                  <a16:creationId xmlns:a16="http://schemas.microsoft.com/office/drawing/2014/main" id="{BD4ECE8F-15A0-4536-B8D9-1E76D9F326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81" t="12824" r="40172" b="8314"/>
            <a:stretch/>
          </p:blipFill>
          <p:spPr bwMode="auto">
            <a:xfrm flipH="1">
              <a:off x="2231989" y="3814289"/>
              <a:ext cx="1840709" cy="248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B37166-C4E8-4F95-85C5-C584A418386C}"/>
              </a:ext>
            </a:extLst>
          </p:cNvPr>
          <p:cNvSpPr/>
          <p:nvPr/>
        </p:nvSpPr>
        <p:spPr>
          <a:xfrm>
            <a:off x="297926" y="802795"/>
            <a:ext cx="361336" cy="378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http://moonlab.kaist.ac.kr/photo/2024_teacher/1.jpg">
            <a:extLst>
              <a:ext uri="{FF2B5EF4-FFF2-40B4-BE49-F238E27FC236}">
                <a16:creationId xmlns:a16="http://schemas.microsoft.com/office/drawing/2014/main" id="{C002DBE8-B89A-44D4-92F5-998FCEAE4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214002" y="1044561"/>
            <a:ext cx="2813430" cy="211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1.jpg (2257×1905)">
            <a:extLst>
              <a:ext uri="{FF2B5EF4-FFF2-40B4-BE49-F238E27FC236}">
                <a16:creationId xmlns:a16="http://schemas.microsoft.com/office/drawing/2014/main" id="{FDC1588C-B1DB-4004-AA85-A2B2B34EB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47"/>
          <a:stretch/>
        </p:blipFill>
        <p:spPr bwMode="auto">
          <a:xfrm>
            <a:off x="6141039" y="1044560"/>
            <a:ext cx="2813430" cy="21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6431578-BCB4-4C8D-BA2C-6CC691458E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29" r="4554"/>
          <a:stretch/>
        </p:blipFill>
        <p:spPr>
          <a:xfrm>
            <a:off x="6141040" y="3785811"/>
            <a:ext cx="2813430" cy="211007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7F1376-C109-4E6B-8480-8AC929E4091B}"/>
              </a:ext>
            </a:extLst>
          </p:cNvPr>
          <p:cNvSpPr/>
          <p:nvPr/>
        </p:nvSpPr>
        <p:spPr>
          <a:xfrm>
            <a:off x="6439562" y="5935623"/>
            <a:ext cx="238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2023.01 Winter Workshop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347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12479</TotalTime>
  <Words>639</Words>
  <Application>Microsoft Office PowerPoint</Application>
  <PresentationFormat>화면 슬라이드 쇼(4:3)</PresentationFormat>
  <Paragraphs>105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5</vt:i4>
      </vt:variant>
    </vt:vector>
  </HeadingPairs>
  <TitlesOfParts>
    <vt:vector size="23" baseType="lpstr">
      <vt:lpstr>맑은 고딕</vt:lpstr>
      <vt:lpstr>Rix헤드 B</vt:lpstr>
      <vt:lpstr>KoPub돋움체 Bold</vt:lpstr>
      <vt:lpstr>Wingdings</vt:lpstr>
      <vt:lpstr>휴먼둥근헤드라인</vt:lpstr>
      <vt:lpstr>나눔바른고딕</vt:lpstr>
      <vt:lpstr>Calibri</vt:lpstr>
      <vt:lpstr>Rix모던고딕 B</vt:lpstr>
      <vt:lpstr>Wingdings 2</vt:lpstr>
      <vt:lpstr>Arial</vt:lpstr>
      <vt:lpstr>Office Theme</vt:lpstr>
      <vt:lpstr>1_Office Theme</vt:lpstr>
      <vt:lpstr>4_Office Theme</vt:lpstr>
      <vt:lpstr>3_Office Theme</vt:lpstr>
      <vt:lpstr>5_Office Theme</vt:lpstr>
      <vt:lpstr>Office 테마</vt:lpstr>
      <vt:lpstr>Custom Design</vt:lpstr>
      <vt:lpstr>2_Office Theme</vt:lpstr>
      <vt:lpstr>PowerPoint 프레젠테이션</vt:lpstr>
      <vt:lpstr>MoonLab Research Topic</vt:lpstr>
      <vt:lpstr>MoonLab Research Portfolio</vt:lpstr>
      <vt:lpstr>Introduction to the Laboratory</vt:lpstr>
      <vt:lpstr>Life in MoonLab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CSL</dc:creator>
  <cp:lastModifiedBy>User</cp:lastModifiedBy>
  <cp:revision>1390</cp:revision>
  <cp:lastPrinted>2024-07-03T13:15:34Z</cp:lastPrinted>
  <dcterms:created xsi:type="dcterms:W3CDTF">2015-07-07T05:01:13Z</dcterms:created>
  <dcterms:modified xsi:type="dcterms:W3CDTF">2024-07-24T05:11:50Z</dcterms:modified>
</cp:coreProperties>
</file>